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8" r:id="rId4"/>
    <p:sldId id="260" r:id="rId5"/>
    <p:sldId id="261" r:id="rId6"/>
    <p:sldId id="262" r:id="rId7"/>
    <p:sldId id="263" r:id="rId8"/>
    <p:sldId id="264" r:id="rId9"/>
    <p:sldId id="265" r:id="rId10"/>
    <p:sldId id="266" r:id="rId11"/>
    <p:sldId id="26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05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159818C-39BB-4283-8BE1-00FBDC10AFE6}" type="datetimeFigureOut">
              <a:rPr lang="en-US" smtClean="0"/>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A838-BDAB-48B5-B43B-CE09BCD0088D}"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59818C-39BB-4283-8BE1-00FBDC10AFE6}" type="datetimeFigureOut">
              <a:rPr lang="en-US" smtClean="0"/>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A838-BDAB-48B5-B43B-CE09BCD008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59818C-39BB-4283-8BE1-00FBDC10AFE6}" type="datetimeFigureOut">
              <a:rPr lang="en-US" smtClean="0"/>
              <a:t>8/5/2017</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4875A838-BDAB-48B5-B43B-CE09BCD008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59818C-39BB-4283-8BE1-00FBDC10AFE6}" type="datetimeFigureOut">
              <a:rPr lang="en-US" smtClean="0"/>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A838-BDAB-48B5-B43B-CE09BCD008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159818C-39BB-4283-8BE1-00FBDC10AFE6}" type="datetimeFigureOut">
              <a:rPr lang="en-US" smtClean="0"/>
              <a:t>8/5/2017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75A838-BDAB-48B5-B43B-CE09BCD0088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59818C-39BB-4283-8BE1-00FBDC10AFE6}" type="datetimeFigureOut">
              <a:rPr lang="en-US" smtClean="0"/>
              <a:t>8/5/2017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5A838-BDAB-48B5-B43B-CE09BCD008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59818C-39BB-4283-8BE1-00FBDC10AFE6}" type="datetimeFigureOut">
              <a:rPr lang="en-US" smtClean="0"/>
              <a:t>8/5/2017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75A838-BDAB-48B5-B43B-CE09BCD008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59818C-39BB-4283-8BE1-00FBDC10AFE6}" type="datetimeFigureOut">
              <a:rPr lang="en-US" smtClean="0"/>
              <a:t>8/5/2017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75A838-BDAB-48B5-B43B-CE09BCD008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9818C-39BB-4283-8BE1-00FBDC10AFE6}" type="datetimeFigureOut">
              <a:rPr lang="en-US" smtClean="0"/>
              <a:t>8/5/2017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75A838-BDAB-48B5-B43B-CE09BCD008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159818C-39BB-4283-8BE1-00FBDC10AFE6}" type="datetimeFigureOut">
              <a:rPr lang="en-US" smtClean="0"/>
              <a:t>8/5/2017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75A838-BDAB-48B5-B43B-CE09BCD0088D}"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159818C-39BB-4283-8BE1-00FBDC10AFE6}" type="datetimeFigureOut">
              <a:rPr lang="en-US" smtClean="0"/>
              <a:t>8/5/2017</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4875A838-BDAB-48B5-B43B-CE09BCD0088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159818C-39BB-4283-8BE1-00FBDC10AFE6}" type="datetimeFigureOut">
              <a:rPr lang="en-US" smtClean="0"/>
              <a:t>8/5/2017</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875A838-BDAB-48B5-B43B-CE09BCD008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sv.org/1+Corinthians+7%3A25/" TargetMode="External"/><Relationship Id="rId7" Type="http://schemas.openxmlformats.org/officeDocument/2006/relationships/hyperlink" Target="https://www.esv.org/1+Corinthians+16%3A12/" TargetMode="External"/><Relationship Id="rId2" Type="http://schemas.openxmlformats.org/officeDocument/2006/relationships/hyperlink" Target="https://www.esv.org/1+Corinthians+7%3A1/" TargetMode="External"/><Relationship Id="rId1" Type="http://schemas.openxmlformats.org/officeDocument/2006/relationships/slideLayout" Target="../slideLayouts/slideLayout7.xml"/><Relationship Id="rId6" Type="http://schemas.openxmlformats.org/officeDocument/2006/relationships/hyperlink" Target="https://www.esv.org/1+Corinthians+16%3A1/" TargetMode="External"/><Relationship Id="rId5" Type="http://schemas.openxmlformats.org/officeDocument/2006/relationships/hyperlink" Target="https://www.esv.org/1+Corinthians+12%3A1/" TargetMode="External"/><Relationship Id="rId4" Type="http://schemas.openxmlformats.org/officeDocument/2006/relationships/hyperlink" Target="https://www.esv.org/1+Corinthians+8%3A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3355848"/>
            <a:ext cx="8915400" cy="1673352"/>
          </a:xfrm>
        </p:spPr>
        <p:txBody>
          <a:bodyPr>
            <a:normAutofit/>
          </a:bodyPr>
          <a:lstStyle/>
          <a:p>
            <a:r>
              <a:rPr lang="en-US" sz="4800" dirty="0" smtClean="0"/>
              <a:t>Now Concerning Spiritual Gifts</a:t>
            </a:r>
            <a:endParaRPr lang="en-US" sz="4800" dirty="0"/>
          </a:p>
        </p:txBody>
      </p:sp>
      <p:sp>
        <p:nvSpPr>
          <p:cNvPr id="3" name="Subtitle 2"/>
          <p:cNvSpPr>
            <a:spLocks noGrp="1"/>
          </p:cNvSpPr>
          <p:nvPr>
            <p:ph type="subTitle" idx="1"/>
          </p:nvPr>
        </p:nvSpPr>
        <p:spPr>
          <a:xfrm>
            <a:off x="685800" y="762000"/>
            <a:ext cx="8077200" cy="1676400"/>
          </a:xfrm>
        </p:spPr>
        <p:txBody>
          <a:bodyPr>
            <a:normAutofit/>
          </a:bodyPr>
          <a:lstStyle/>
          <a:p>
            <a:r>
              <a:rPr lang="en-US" sz="3600" dirty="0" smtClean="0"/>
              <a:t>1 Corinthians 12:1-11</a:t>
            </a:r>
          </a:p>
          <a:p>
            <a:r>
              <a:rPr lang="en-US" sz="3600" dirty="0" smtClean="0"/>
              <a:t>Key Word: Gifts</a:t>
            </a:r>
            <a:endParaRPr lang="en-US" sz="3600" dirty="0"/>
          </a:p>
        </p:txBody>
      </p:sp>
      <p:sp>
        <p:nvSpPr>
          <p:cNvPr id="4" name="TextBox 3"/>
          <p:cNvSpPr txBox="1"/>
          <p:nvPr/>
        </p:nvSpPr>
        <p:spPr>
          <a:xfrm>
            <a:off x="1066800" y="5486400"/>
            <a:ext cx="8077200" cy="523220"/>
          </a:xfrm>
          <a:prstGeom prst="rect">
            <a:avLst/>
          </a:prstGeom>
          <a:noFill/>
        </p:spPr>
        <p:txBody>
          <a:bodyPr wrap="square" rtlCol="0">
            <a:spAutoFit/>
          </a:bodyPr>
          <a:lstStyle/>
          <a:p>
            <a:pPr algn="r"/>
            <a:r>
              <a:rPr lang="en-US" sz="2800" dirty="0" smtClean="0"/>
              <a:t>August 6</a:t>
            </a:r>
            <a:r>
              <a:rPr lang="en-US" sz="2800" baseline="30000" dirty="0" smtClean="0"/>
              <a:t>th</a:t>
            </a:r>
            <a:r>
              <a:rPr lang="en-US" sz="2800" dirty="0" smtClean="0"/>
              <a:t> 2017</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Manifestation Of The Spirit (7-11)</a:t>
            </a:r>
            <a:endParaRPr lang="en-US" dirty="0"/>
          </a:p>
        </p:txBody>
      </p:sp>
      <p:sp>
        <p:nvSpPr>
          <p:cNvPr id="3" name="Content Placeholder 2"/>
          <p:cNvSpPr>
            <a:spLocks noGrp="1"/>
          </p:cNvSpPr>
          <p:nvPr>
            <p:ph idx="1"/>
          </p:nvPr>
        </p:nvSpPr>
        <p:spPr>
          <a:xfrm>
            <a:off x="152400" y="1524001"/>
            <a:ext cx="8839200" cy="5257800"/>
          </a:xfrm>
        </p:spPr>
        <p:txBody>
          <a:bodyPr>
            <a:normAutofit/>
          </a:bodyPr>
          <a:lstStyle/>
          <a:p>
            <a:pPr>
              <a:buNone/>
            </a:pPr>
            <a:r>
              <a:rPr lang="en-US" b="1" dirty="0" smtClean="0"/>
              <a:t>7. The Ability to Distinguish Between Spirits (verse 10</a:t>
            </a:r>
            <a:r>
              <a:rPr lang="en-US" b="1" dirty="0" smtClean="0"/>
              <a:t>)</a:t>
            </a:r>
          </a:p>
          <a:p>
            <a:pPr>
              <a:buNone/>
            </a:pPr>
            <a:r>
              <a:rPr lang="en-US" dirty="0" smtClean="0"/>
              <a:t>A special ability to distinguish between the influence of the Holy Spirit and the influence of demonic spirits</a:t>
            </a:r>
            <a:r>
              <a:rPr lang="en-US" dirty="0" smtClean="0"/>
              <a:t>.</a:t>
            </a:r>
          </a:p>
          <a:p>
            <a:pPr>
              <a:buNone/>
            </a:pPr>
            <a:r>
              <a:rPr lang="en-US" b="1" dirty="0" smtClean="0"/>
              <a:t>8&amp;9. Tongues and Interpretation of Tongues (verse 10</a:t>
            </a:r>
            <a:r>
              <a:rPr lang="en-US" b="1" dirty="0" smtClean="0"/>
              <a:t>)</a:t>
            </a:r>
          </a:p>
          <a:p>
            <a:pPr>
              <a:buNone/>
            </a:pPr>
            <a:r>
              <a:rPr lang="en-US" dirty="0" smtClean="0"/>
              <a:t>spirit-inspired utterance that is essentially unintelligible both to the speaker and the hearers.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381000" y="0"/>
          <a:ext cx="8534400" cy="6858000"/>
        </p:xfrm>
        <a:graphic>
          <a:graphicData uri="http://schemas.openxmlformats.org/drawingml/2006/table">
            <a:tbl>
              <a:tblPr/>
              <a:tblGrid>
                <a:gridCol w="4267200"/>
                <a:gridCol w="4267200"/>
              </a:tblGrid>
              <a:tr h="6858000">
                <a:tc>
                  <a:txBody>
                    <a:bodyPr/>
                    <a:lstStyle/>
                    <a:p>
                      <a:pPr marL="0" marR="0">
                        <a:lnSpc>
                          <a:spcPct val="115000"/>
                        </a:lnSpc>
                        <a:spcBef>
                          <a:spcPts val="0"/>
                        </a:spcBef>
                        <a:spcAft>
                          <a:spcPts val="0"/>
                        </a:spcAft>
                      </a:pPr>
                      <a:r>
                        <a:rPr lang="en-US" sz="1600" b="1" dirty="0">
                          <a:latin typeface="Times New Roman"/>
                          <a:ea typeface="Calibri"/>
                          <a:cs typeface="Times New Roman"/>
                        </a:rPr>
                        <a:t>Corinthians 12:28</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1.	apostle</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2.	prophet</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3.	teacher</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4.	miracles</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5.	kinds of healings</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6.	helps</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7.	administration’</a:t>
                      </a:r>
                      <a:endParaRPr lang="en-US" sz="1400" dirty="0">
                        <a:latin typeface="Calibri"/>
                        <a:ea typeface="Calibri"/>
                        <a:cs typeface="Times New Roman"/>
                      </a:endParaRPr>
                    </a:p>
                    <a:p>
                      <a:pPr marL="571500" marR="0" indent="-342900">
                        <a:lnSpc>
                          <a:spcPct val="115000"/>
                        </a:lnSpc>
                        <a:spcBef>
                          <a:spcPts val="450"/>
                        </a:spcBef>
                        <a:spcAft>
                          <a:spcPts val="900"/>
                        </a:spcAft>
                        <a:tabLst>
                          <a:tab pos="571500" algn="l"/>
                        </a:tabLst>
                      </a:pPr>
                      <a:r>
                        <a:rPr lang="en-US" sz="1600" dirty="0">
                          <a:latin typeface="Times New Roman"/>
                          <a:ea typeface="Calibri"/>
                          <a:cs typeface="Times New Roman"/>
                        </a:rPr>
                        <a:t>8.	tongues</a:t>
                      </a:r>
                      <a:endParaRPr lang="en-US" sz="1400" dirty="0">
                        <a:latin typeface="Calibri"/>
                        <a:ea typeface="Calibri"/>
                        <a:cs typeface="Times New Roman"/>
                      </a:endParaRPr>
                    </a:p>
                    <a:p>
                      <a:pPr marL="0" marR="0">
                        <a:lnSpc>
                          <a:spcPct val="115000"/>
                        </a:lnSpc>
                        <a:spcBef>
                          <a:spcPts val="0"/>
                        </a:spcBef>
                        <a:spcAft>
                          <a:spcPts val="0"/>
                        </a:spcAft>
                      </a:pPr>
                      <a:r>
                        <a:rPr lang="en-US" sz="1600" b="1" dirty="0">
                          <a:latin typeface="Times New Roman"/>
                          <a:ea typeface="Calibri"/>
                          <a:cs typeface="Times New Roman"/>
                        </a:rPr>
                        <a:t>1 Corinthians 12:8–10</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9.	word of wisdom</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10.	word of knowledge</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11.	faith</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(5).	gifts of healing</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(4).	miracles</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(2).	prophecy</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12.	distinguishing between spirits</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(8).	tongues</a:t>
                      </a:r>
                      <a:endParaRPr lang="en-US" sz="1400" dirty="0">
                        <a:latin typeface="Calibri"/>
                        <a:ea typeface="Calibri"/>
                        <a:cs typeface="Times New Roman"/>
                      </a:endParaRPr>
                    </a:p>
                    <a:p>
                      <a:pPr marL="571500" marR="0" indent="-342900">
                        <a:lnSpc>
                          <a:spcPct val="115000"/>
                        </a:lnSpc>
                        <a:spcBef>
                          <a:spcPts val="450"/>
                        </a:spcBef>
                        <a:spcAft>
                          <a:spcPts val="900"/>
                        </a:spcAft>
                        <a:tabLst>
                          <a:tab pos="571500" algn="l"/>
                        </a:tabLst>
                      </a:pPr>
                      <a:r>
                        <a:rPr lang="en-US" sz="1600" dirty="0">
                          <a:latin typeface="Times New Roman"/>
                          <a:ea typeface="Calibri"/>
                          <a:cs typeface="Times New Roman"/>
                        </a:rPr>
                        <a:t>13.	interpretation of </a:t>
                      </a:r>
                      <a:r>
                        <a:rPr lang="en-US" sz="1600" dirty="0" smtClean="0">
                          <a:latin typeface="Times New Roman"/>
                          <a:ea typeface="Calibri"/>
                          <a:cs typeface="Times New Roman"/>
                        </a:rPr>
                        <a:t>tongues</a:t>
                      </a:r>
                      <a:endParaRPr lang="en-US" sz="1400" dirty="0">
                        <a:latin typeface="Calibri"/>
                        <a:ea typeface="Calibri"/>
                        <a:cs typeface="Times New Roman"/>
                      </a:endParaRPr>
                    </a:p>
                  </a:txBody>
                  <a:tcPr marL="33846" marR="33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b="1" dirty="0" smtClean="0">
                          <a:latin typeface="Times New Roman"/>
                          <a:ea typeface="Calibri"/>
                          <a:cs typeface="Times New Roman"/>
                        </a:rPr>
                        <a:t>Ephesians 4:11</a:t>
                      </a:r>
                      <a:endParaRPr lang="en-US" sz="1400" dirty="0" smtClean="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smtClean="0">
                          <a:latin typeface="Times New Roman"/>
                          <a:ea typeface="Calibri"/>
                          <a:cs typeface="Times New Roman"/>
                        </a:rPr>
                        <a:t>(1).	apostle</a:t>
                      </a:r>
                      <a:endParaRPr lang="en-US" sz="1400" dirty="0" smtClean="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smtClean="0">
                          <a:latin typeface="Times New Roman"/>
                          <a:ea typeface="Calibri"/>
                          <a:cs typeface="Times New Roman"/>
                        </a:rPr>
                        <a:t>(2).	prophet</a:t>
                      </a:r>
                      <a:endParaRPr lang="en-US" sz="1400" dirty="0" smtClean="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smtClean="0">
                          <a:latin typeface="Times New Roman"/>
                          <a:ea typeface="Calibri"/>
                          <a:cs typeface="Times New Roman"/>
                        </a:rPr>
                        <a:t>14.	evangelist’</a:t>
                      </a:r>
                      <a:endParaRPr lang="en-US" sz="1400" dirty="0" smtClean="0">
                        <a:latin typeface="Calibri"/>
                        <a:ea typeface="Calibri"/>
                        <a:cs typeface="Times New Roman"/>
                      </a:endParaRPr>
                    </a:p>
                    <a:p>
                      <a:pPr marL="571500" marR="0" indent="-342900">
                        <a:lnSpc>
                          <a:spcPct val="115000"/>
                        </a:lnSpc>
                        <a:spcBef>
                          <a:spcPts val="450"/>
                        </a:spcBef>
                        <a:spcAft>
                          <a:spcPts val="900"/>
                        </a:spcAft>
                        <a:buAutoNum type="arabicPeriod" startAt="15"/>
                        <a:tabLst>
                          <a:tab pos="571500" algn="l"/>
                        </a:tabLst>
                      </a:pPr>
                      <a:r>
                        <a:rPr lang="en-US" sz="1600" dirty="0" smtClean="0">
                          <a:latin typeface="Times New Roman"/>
                          <a:ea typeface="Calibri"/>
                          <a:cs typeface="Times New Roman"/>
                        </a:rPr>
                        <a:t>pastor-teacher</a:t>
                      </a:r>
                      <a:endParaRPr lang="en-US" sz="1400" dirty="0" smtClean="0">
                        <a:latin typeface="Calibri"/>
                        <a:ea typeface="Calibri"/>
                        <a:cs typeface="Times New Roman"/>
                      </a:endParaRPr>
                    </a:p>
                    <a:p>
                      <a:pPr marL="0" marR="0">
                        <a:lnSpc>
                          <a:spcPct val="115000"/>
                        </a:lnSpc>
                        <a:spcBef>
                          <a:spcPts val="0"/>
                        </a:spcBef>
                        <a:spcAft>
                          <a:spcPts val="0"/>
                        </a:spcAft>
                      </a:pPr>
                      <a:r>
                        <a:rPr lang="en-US" sz="1600" b="1" dirty="0" smtClean="0">
                          <a:latin typeface="Times New Roman"/>
                          <a:ea typeface="Calibri"/>
                          <a:cs typeface="Times New Roman"/>
                        </a:rPr>
                        <a:t>Romans </a:t>
                      </a:r>
                      <a:r>
                        <a:rPr lang="en-US" sz="1600" b="1" dirty="0">
                          <a:latin typeface="Times New Roman"/>
                          <a:ea typeface="Calibri"/>
                          <a:cs typeface="Times New Roman"/>
                        </a:rPr>
                        <a:t>12:6–8</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(2).	prophecy</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16.	serving</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(3).	teaching</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17.	encouraging</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18.	contributing</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19.	leadership</a:t>
                      </a:r>
                      <a:endParaRPr lang="en-US" sz="1400" dirty="0">
                        <a:latin typeface="Calibri"/>
                        <a:ea typeface="Calibri"/>
                        <a:cs typeface="Times New Roman"/>
                      </a:endParaRPr>
                    </a:p>
                    <a:p>
                      <a:pPr marL="571500" marR="0" indent="-342900">
                        <a:lnSpc>
                          <a:spcPct val="115000"/>
                        </a:lnSpc>
                        <a:spcBef>
                          <a:spcPts val="450"/>
                        </a:spcBef>
                        <a:spcAft>
                          <a:spcPts val="900"/>
                        </a:spcAft>
                        <a:tabLst>
                          <a:tab pos="571500" algn="l"/>
                        </a:tabLst>
                      </a:pPr>
                      <a:r>
                        <a:rPr lang="en-US" sz="1600" dirty="0">
                          <a:latin typeface="Times New Roman"/>
                          <a:ea typeface="Calibri"/>
                          <a:cs typeface="Times New Roman"/>
                        </a:rPr>
                        <a:t>20.	mercy</a:t>
                      </a:r>
                      <a:endParaRPr lang="en-US" sz="1400" dirty="0">
                        <a:latin typeface="Calibri"/>
                        <a:ea typeface="Calibri"/>
                        <a:cs typeface="Times New Roman"/>
                      </a:endParaRPr>
                    </a:p>
                    <a:p>
                      <a:pPr marL="0" marR="0">
                        <a:lnSpc>
                          <a:spcPct val="115000"/>
                        </a:lnSpc>
                        <a:spcBef>
                          <a:spcPts val="0"/>
                        </a:spcBef>
                        <a:spcAft>
                          <a:spcPts val="0"/>
                        </a:spcAft>
                      </a:pPr>
                      <a:r>
                        <a:rPr lang="en-US" sz="1600" b="1" dirty="0">
                          <a:latin typeface="Times New Roman"/>
                          <a:ea typeface="Calibri"/>
                          <a:cs typeface="Times New Roman"/>
                        </a:rPr>
                        <a:t>1 Corinthians 7:7</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21.	marriage</a:t>
                      </a:r>
                      <a:endParaRPr lang="en-US" sz="1400" dirty="0">
                        <a:latin typeface="Calibri"/>
                        <a:ea typeface="Calibri"/>
                        <a:cs typeface="Times New Roman"/>
                      </a:endParaRPr>
                    </a:p>
                    <a:p>
                      <a:pPr marL="571500" marR="0" indent="-342900">
                        <a:lnSpc>
                          <a:spcPct val="115000"/>
                        </a:lnSpc>
                        <a:spcBef>
                          <a:spcPts val="450"/>
                        </a:spcBef>
                        <a:spcAft>
                          <a:spcPts val="900"/>
                        </a:spcAft>
                        <a:tabLst>
                          <a:tab pos="571500" algn="l"/>
                        </a:tabLst>
                      </a:pPr>
                      <a:r>
                        <a:rPr lang="en-US" sz="1600" dirty="0">
                          <a:latin typeface="Times New Roman"/>
                          <a:ea typeface="Calibri"/>
                          <a:cs typeface="Times New Roman"/>
                        </a:rPr>
                        <a:t>22.	celibacy</a:t>
                      </a:r>
                      <a:endParaRPr lang="en-US" sz="1400" dirty="0">
                        <a:latin typeface="Calibri"/>
                        <a:ea typeface="Calibri"/>
                        <a:cs typeface="Times New Roman"/>
                      </a:endParaRPr>
                    </a:p>
                    <a:p>
                      <a:pPr marL="0" marR="0">
                        <a:lnSpc>
                          <a:spcPct val="115000"/>
                        </a:lnSpc>
                        <a:spcBef>
                          <a:spcPts val="0"/>
                        </a:spcBef>
                        <a:spcAft>
                          <a:spcPts val="0"/>
                        </a:spcAft>
                      </a:pPr>
                      <a:r>
                        <a:rPr lang="en-US" sz="1600" b="1" dirty="0">
                          <a:latin typeface="Times New Roman"/>
                          <a:ea typeface="Calibri"/>
                          <a:cs typeface="Times New Roman"/>
                        </a:rPr>
                        <a:t>1 Peter 4:11</a:t>
                      </a:r>
                      <a:endParaRPr lang="en-US" sz="1400" dirty="0">
                        <a:latin typeface="Calibri"/>
                        <a:ea typeface="Calibri"/>
                        <a:cs typeface="Times New Roman"/>
                      </a:endParaRPr>
                    </a:p>
                    <a:p>
                      <a:pPr marL="571500" marR="0" indent="-342900">
                        <a:lnSpc>
                          <a:spcPct val="115000"/>
                        </a:lnSpc>
                        <a:spcBef>
                          <a:spcPts val="450"/>
                        </a:spcBef>
                        <a:spcAft>
                          <a:spcPts val="0"/>
                        </a:spcAft>
                        <a:tabLst>
                          <a:tab pos="571500" algn="l"/>
                        </a:tabLst>
                      </a:pPr>
                      <a:r>
                        <a:rPr lang="en-US" sz="1600" dirty="0">
                          <a:latin typeface="Times New Roman"/>
                          <a:ea typeface="Calibri"/>
                          <a:cs typeface="Times New Roman"/>
                        </a:rPr>
                        <a:t>whoever speaks (covering several gifts)</a:t>
                      </a:r>
                      <a:endParaRPr lang="en-US" sz="1400" dirty="0">
                        <a:latin typeface="Calibri"/>
                        <a:ea typeface="Calibri"/>
                        <a:cs typeface="Times New Roman"/>
                      </a:endParaRPr>
                    </a:p>
                    <a:p>
                      <a:pPr marL="571500" marR="0" indent="-342900">
                        <a:lnSpc>
                          <a:spcPct val="115000"/>
                        </a:lnSpc>
                        <a:spcBef>
                          <a:spcPts val="450"/>
                        </a:spcBef>
                        <a:spcAft>
                          <a:spcPts val="900"/>
                        </a:spcAft>
                        <a:tabLst>
                          <a:tab pos="571500" algn="l"/>
                        </a:tabLst>
                      </a:pPr>
                      <a:r>
                        <a:rPr lang="en-US" sz="1600" dirty="0">
                          <a:latin typeface="Times New Roman"/>
                          <a:ea typeface="Calibri"/>
                          <a:cs typeface="Times New Roman"/>
                        </a:rPr>
                        <a:t>whoever renders service (covering several gifts)</a:t>
                      </a:r>
                      <a:endParaRPr lang="en-US" sz="1400" dirty="0">
                        <a:latin typeface="Calibri"/>
                        <a:ea typeface="Calibri"/>
                        <a:cs typeface="Times New Roman"/>
                      </a:endParaRPr>
                    </a:p>
                  </a:txBody>
                  <a:tcPr marL="33846" marR="3384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lstStyle/>
          <a:p>
            <a:pPr marL="633222" indent="-514350">
              <a:buNone/>
            </a:pPr>
            <a:r>
              <a:rPr lang="en-US" b="1" dirty="0" smtClean="0"/>
              <a:t>1. I </a:t>
            </a:r>
            <a:r>
              <a:rPr lang="en-US" b="1" dirty="0" smtClean="0"/>
              <a:t>do not want you to be Uninformed (1-3</a:t>
            </a:r>
            <a:r>
              <a:rPr lang="en-US" b="1" dirty="0" smtClean="0"/>
              <a:t>)</a:t>
            </a:r>
          </a:p>
          <a:p>
            <a:pPr marL="633222" indent="-514350">
              <a:buAutoNum type="arabicPeriod"/>
            </a:pPr>
            <a:endParaRPr lang="en-US" dirty="0" smtClean="0"/>
          </a:p>
          <a:p>
            <a:pPr>
              <a:buNone/>
            </a:pPr>
            <a:r>
              <a:rPr lang="en-US" b="1" dirty="0" smtClean="0"/>
              <a:t>2. Father, Son, and Spirit (4-6</a:t>
            </a:r>
            <a:r>
              <a:rPr lang="en-US" b="1" dirty="0" smtClean="0"/>
              <a:t>)</a:t>
            </a:r>
          </a:p>
          <a:p>
            <a:pPr>
              <a:buNone/>
            </a:pPr>
            <a:endParaRPr lang="en-US" dirty="0" smtClean="0"/>
          </a:p>
          <a:p>
            <a:pPr>
              <a:buNone/>
            </a:pPr>
            <a:r>
              <a:rPr lang="en-US" b="1" dirty="0" smtClean="0"/>
              <a:t>3.  The Manifestation of the </a:t>
            </a:r>
            <a:r>
              <a:rPr lang="en-US" b="1" dirty="0" smtClean="0"/>
              <a:t>Spirit (7-11)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76200" y="152400"/>
          <a:ext cx="8915400" cy="6360825"/>
        </p:xfrm>
        <a:graphic>
          <a:graphicData uri="http://schemas.openxmlformats.org/drawingml/2006/table">
            <a:tbl>
              <a:tblPr/>
              <a:tblGrid>
                <a:gridCol w="824113"/>
                <a:gridCol w="8091287"/>
              </a:tblGrid>
              <a:tr h="1096865">
                <a:tc>
                  <a:txBody>
                    <a:bodyPr/>
                    <a:lstStyle/>
                    <a:p>
                      <a:pPr marL="0" marR="0">
                        <a:lnSpc>
                          <a:spcPct val="115000"/>
                        </a:lnSpc>
                        <a:spcBef>
                          <a:spcPts val="0"/>
                        </a:spcBef>
                        <a:spcAft>
                          <a:spcPts val="0"/>
                        </a:spcAft>
                      </a:pPr>
                      <a:r>
                        <a:rPr lang="en-US" sz="2400" spc="10" dirty="0">
                          <a:solidFill>
                            <a:srgbClr val="514D47"/>
                          </a:solidFill>
                          <a:latin typeface="Helvetica"/>
                          <a:ea typeface="Times New Roman"/>
                          <a:cs typeface="Times New Roman"/>
                        </a:rPr>
                        <a:t>Verse</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E5E5E5"/>
                    </a:solidFill>
                  </a:tcPr>
                </a:tc>
                <a:tc>
                  <a:txBody>
                    <a:bodyPr/>
                    <a:lstStyle/>
                    <a:p>
                      <a:pPr marL="0" marR="0">
                        <a:lnSpc>
                          <a:spcPct val="115000"/>
                        </a:lnSpc>
                        <a:spcBef>
                          <a:spcPts val="0"/>
                        </a:spcBef>
                        <a:spcAft>
                          <a:spcPts val="0"/>
                        </a:spcAft>
                      </a:pPr>
                      <a:r>
                        <a:rPr lang="en-US" sz="2400" spc="10" dirty="0" smtClean="0">
                          <a:solidFill>
                            <a:srgbClr val="514D47"/>
                          </a:solidFill>
                          <a:latin typeface="Helvetica"/>
                          <a:ea typeface="Times New Roman"/>
                          <a:cs typeface="Times New Roman"/>
                        </a:rPr>
                        <a:t> Introduction </a:t>
                      </a:r>
                      <a:r>
                        <a:rPr lang="en-US" sz="2400" spc="10" dirty="0">
                          <a:solidFill>
                            <a:srgbClr val="514D47"/>
                          </a:solidFill>
                          <a:latin typeface="Helvetica"/>
                          <a:ea typeface="Times New Roman"/>
                          <a:cs typeface="Times New Roman"/>
                        </a:rPr>
                        <a:t>to topic</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E5E5E5"/>
                    </a:solidFill>
                  </a:tcPr>
                </a:tc>
              </a:tr>
              <a:tr h="666622">
                <a:tc>
                  <a:txBody>
                    <a:bodyPr/>
                    <a:lstStyle/>
                    <a:p>
                      <a:pPr marL="0" marR="0">
                        <a:lnSpc>
                          <a:spcPct val="115000"/>
                        </a:lnSpc>
                        <a:spcBef>
                          <a:spcPts val="0"/>
                        </a:spcBef>
                        <a:spcAft>
                          <a:spcPts val="0"/>
                        </a:spcAft>
                      </a:pPr>
                      <a:r>
                        <a:rPr lang="en-US" sz="2400" u="none" strike="noStrike" spc="10" dirty="0">
                          <a:solidFill>
                            <a:srgbClr val="72ABBF"/>
                          </a:solidFill>
                          <a:latin typeface="Helvetica"/>
                          <a:ea typeface="Times New Roman"/>
                          <a:cs typeface="Times New Roman"/>
                          <a:hlinkClick r:id="rId2" tooltip="1 Corinthians 7:1"/>
                        </a:rPr>
                        <a:t>7:1</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400" spc="10" dirty="0">
                          <a:solidFill>
                            <a:srgbClr val="514D47"/>
                          </a:solidFill>
                          <a:latin typeface="Helvetica"/>
                          <a:ea typeface="Times New Roman"/>
                          <a:cs typeface="Times New Roman"/>
                        </a:rPr>
                        <a:t>Now concerning the matters about which you wrote (marriage and sexuality)</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FFFFFF"/>
                    </a:solidFill>
                  </a:tcPr>
                </a:tc>
              </a:tr>
              <a:tr h="881743">
                <a:tc>
                  <a:txBody>
                    <a:bodyPr/>
                    <a:lstStyle/>
                    <a:p>
                      <a:pPr marL="0" marR="0">
                        <a:lnSpc>
                          <a:spcPct val="115000"/>
                        </a:lnSpc>
                        <a:spcBef>
                          <a:spcPts val="0"/>
                        </a:spcBef>
                        <a:spcAft>
                          <a:spcPts val="0"/>
                        </a:spcAft>
                      </a:pPr>
                      <a:r>
                        <a:rPr lang="en-US" sz="2400" u="none" strike="noStrike" spc="10">
                          <a:solidFill>
                            <a:srgbClr val="72ABBF"/>
                          </a:solidFill>
                          <a:latin typeface="Helvetica"/>
                          <a:ea typeface="Times New Roman"/>
                          <a:cs typeface="Times New Roman"/>
                          <a:hlinkClick r:id="rId3" tooltip="1 Corinthians 7:25"/>
                        </a:rPr>
                        <a:t>7:25</a:t>
                      </a:r>
                      <a:endParaRPr lang="en-US" sz="240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E5E5E5"/>
                    </a:solidFill>
                  </a:tcPr>
                </a:tc>
                <a:tc>
                  <a:txBody>
                    <a:bodyPr/>
                    <a:lstStyle/>
                    <a:p>
                      <a:pPr marL="0" marR="0">
                        <a:lnSpc>
                          <a:spcPct val="115000"/>
                        </a:lnSpc>
                        <a:spcBef>
                          <a:spcPts val="0"/>
                        </a:spcBef>
                        <a:spcAft>
                          <a:spcPts val="0"/>
                        </a:spcAft>
                      </a:pPr>
                      <a:r>
                        <a:rPr lang="en-US" sz="2400" spc="10" dirty="0">
                          <a:solidFill>
                            <a:srgbClr val="514D47"/>
                          </a:solidFill>
                          <a:latin typeface="Helvetica"/>
                          <a:ea typeface="Times New Roman"/>
                          <a:cs typeface="Times New Roman"/>
                        </a:rPr>
                        <a:t>Now concerning the betrothed</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E5E5E5"/>
                    </a:solidFill>
                  </a:tcPr>
                </a:tc>
              </a:tr>
              <a:tr h="666622">
                <a:tc>
                  <a:txBody>
                    <a:bodyPr/>
                    <a:lstStyle/>
                    <a:p>
                      <a:pPr marL="0" marR="0">
                        <a:lnSpc>
                          <a:spcPct val="115000"/>
                        </a:lnSpc>
                        <a:spcBef>
                          <a:spcPts val="0"/>
                        </a:spcBef>
                        <a:spcAft>
                          <a:spcPts val="0"/>
                        </a:spcAft>
                      </a:pPr>
                      <a:r>
                        <a:rPr lang="en-US" sz="2400" u="none" strike="noStrike" spc="10">
                          <a:solidFill>
                            <a:srgbClr val="72ABBF"/>
                          </a:solidFill>
                          <a:latin typeface="Helvetica"/>
                          <a:ea typeface="Times New Roman"/>
                          <a:cs typeface="Times New Roman"/>
                          <a:hlinkClick r:id="rId4" tooltip="1 Corinthians 8:1"/>
                        </a:rPr>
                        <a:t>8:1</a:t>
                      </a:r>
                      <a:endParaRPr lang="en-US" sz="240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400" spc="10" dirty="0">
                          <a:solidFill>
                            <a:srgbClr val="514D47"/>
                          </a:solidFill>
                          <a:latin typeface="Helvetica"/>
                          <a:ea typeface="Times New Roman"/>
                          <a:cs typeface="Times New Roman"/>
                        </a:rPr>
                        <a:t>Now concerning food offered to idols</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FFFFFF"/>
                    </a:solidFill>
                  </a:tcPr>
                </a:tc>
              </a:tr>
              <a:tr h="881743">
                <a:tc>
                  <a:txBody>
                    <a:bodyPr/>
                    <a:lstStyle/>
                    <a:p>
                      <a:pPr marL="0" marR="0">
                        <a:lnSpc>
                          <a:spcPct val="115000"/>
                        </a:lnSpc>
                        <a:spcBef>
                          <a:spcPts val="0"/>
                        </a:spcBef>
                        <a:spcAft>
                          <a:spcPts val="0"/>
                        </a:spcAft>
                      </a:pPr>
                      <a:r>
                        <a:rPr lang="en-US" sz="2400" u="none" strike="noStrike" spc="10">
                          <a:solidFill>
                            <a:srgbClr val="72ABBF"/>
                          </a:solidFill>
                          <a:latin typeface="Helvetica"/>
                          <a:ea typeface="Times New Roman"/>
                          <a:cs typeface="Times New Roman"/>
                          <a:hlinkClick r:id="rId5" tooltip="1 Corinthians 12:1"/>
                        </a:rPr>
                        <a:t>12:1</a:t>
                      </a:r>
                      <a:endParaRPr lang="en-US" sz="240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E5E5E5"/>
                    </a:solidFill>
                  </a:tcPr>
                </a:tc>
                <a:tc>
                  <a:txBody>
                    <a:bodyPr/>
                    <a:lstStyle/>
                    <a:p>
                      <a:pPr marL="0" marR="0">
                        <a:lnSpc>
                          <a:spcPct val="115000"/>
                        </a:lnSpc>
                        <a:spcBef>
                          <a:spcPts val="0"/>
                        </a:spcBef>
                        <a:spcAft>
                          <a:spcPts val="0"/>
                        </a:spcAft>
                      </a:pPr>
                      <a:r>
                        <a:rPr lang="en-US" sz="2400" spc="10" dirty="0">
                          <a:solidFill>
                            <a:srgbClr val="514D47"/>
                          </a:solidFill>
                          <a:latin typeface="Helvetica"/>
                          <a:ea typeface="Times New Roman"/>
                          <a:cs typeface="Times New Roman"/>
                        </a:rPr>
                        <a:t>Now concerning spiritual gifts</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E5E5E5"/>
                    </a:solidFill>
                  </a:tcPr>
                </a:tc>
              </a:tr>
              <a:tr h="881743">
                <a:tc>
                  <a:txBody>
                    <a:bodyPr/>
                    <a:lstStyle/>
                    <a:p>
                      <a:pPr marL="0" marR="0">
                        <a:lnSpc>
                          <a:spcPct val="115000"/>
                        </a:lnSpc>
                        <a:spcBef>
                          <a:spcPts val="0"/>
                        </a:spcBef>
                        <a:spcAft>
                          <a:spcPts val="0"/>
                        </a:spcAft>
                      </a:pPr>
                      <a:r>
                        <a:rPr lang="en-US" sz="2400" u="none" strike="noStrike" spc="10">
                          <a:solidFill>
                            <a:srgbClr val="72ABBF"/>
                          </a:solidFill>
                          <a:latin typeface="Helvetica"/>
                          <a:ea typeface="Times New Roman"/>
                          <a:cs typeface="Times New Roman"/>
                          <a:hlinkClick r:id="rId6" tooltip="1 Corinthians 16:1"/>
                        </a:rPr>
                        <a:t>16:1</a:t>
                      </a:r>
                      <a:endParaRPr lang="en-US" sz="240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2400" spc="10" dirty="0">
                          <a:solidFill>
                            <a:srgbClr val="514D47"/>
                          </a:solidFill>
                          <a:latin typeface="Helvetica"/>
                          <a:ea typeface="Times New Roman"/>
                          <a:cs typeface="Times New Roman"/>
                        </a:rPr>
                        <a:t>Now concerning the collection for the saints</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FFFFFF"/>
                    </a:solidFill>
                  </a:tcPr>
                </a:tc>
              </a:tr>
              <a:tr h="1096865">
                <a:tc>
                  <a:txBody>
                    <a:bodyPr/>
                    <a:lstStyle/>
                    <a:p>
                      <a:pPr marL="0" marR="0">
                        <a:lnSpc>
                          <a:spcPct val="115000"/>
                        </a:lnSpc>
                        <a:spcBef>
                          <a:spcPts val="0"/>
                        </a:spcBef>
                        <a:spcAft>
                          <a:spcPts val="0"/>
                        </a:spcAft>
                      </a:pPr>
                      <a:r>
                        <a:rPr lang="en-US" sz="2400" u="none" strike="noStrike" spc="10">
                          <a:solidFill>
                            <a:srgbClr val="72ABBF"/>
                          </a:solidFill>
                          <a:latin typeface="Helvetica"/>
                          <a:ea typeface="Times New Roman"/>
                          <a:cs typeface="Times New Roman"/>
                          <a:hlinkClick r:id="rId7" tooltip="1 Corinthians 16:12"/>
                        </a:rPr>
                        <a:t>16:12</a:t>
                      </a:r>
                      <a:endParaRPr lang="en-US" sz="240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E5E5E5"/>
                    </a:solidFill>
                  </a:tcPr>
                </a:tc>
                <a:tc>
                  <a:txBody>
                    <a:bodyPr/>
                    <a:lstStyle/>
                    <a:p>
                      <a:pPr marL="0" marR="0">
                        <a:lnSpc>
                          <a:spcPct val="115000"/>
                        </a:lnSpc>
                        <a:spcBef>
                          <a:spcPts val="0"/>
                        </a:spcBef>
                        <a:spcAft>
                          <a:spcPts val="0"/>
                        </a:spcAft>
                      </a:pPr>
                      <a:r>
                        <a:rPr lang="en-US" sz="2400" spc="10" dirty="0">
                          <a:solidFill>
                            <a:srgbClr val="514D47"/>
                          </a:solidFill>
                          <a:latin typeface="Helvetica"/>
                          <a:ea typeface="Times New Roman"/>
                          <a:cs typeface="Times New Roman"/>
                        </a:rPr>
                        <a:t>Now concerning our brother </a:t>
                      </a:r>
                      <a:r>
                        <a:rPr lang="en-US" sz="2400" spc="10" dirty="0" err="1">
                          <a:solidFill>
                            <a:srgbClr val="514D47"/>
                          </a:solidFill>
                          <a:latin typeface="Helvetica"/>
                          <a:ea typeface="Times New Roman"/>
                          <a:cs typeface="Times New Roman"/>
                        </a:rPr>
                        <a:t>Apollos</a:t>
                      </a:r>
                      <a:endParaRPr lang="en-US" sz="2400" dirty="0">
                        <a:latin typeface="Calibri"/>
                        <a:ea typeface="Calibri"/>
                        <a:cs typeface="Times New Roman"/>
                      </a:endParaRPr>
                    </a:p>
                  </a:txBody>
                  <a:tcPr marL="6998" marR="6998" marT="6998" marB="6998">
                    <a:lnL w="12700" cap="flat" cmpd="sng" algn="ctr">
                      <a:solidFill>
                        <a:srgbClr val="514D47"/>
                      </a:solidFill>
                      <a:prstDash val="solid"/>
                      <a:round/>
                      <a:headEnd type="none" w="med" len="med"/>
                      <a:tailEnd type="none" w="med" len="med"/>
                    </a:lnL>
                    <a:lnR w="12700" cap="flat" cmpd="sng" algn="ctr">
                      <a:solidFill>
                        <a:srgbClr val="514D47"/>
                      </a:solidFill>
                      <a:prstDash val="solid"/>
                      <a:round/>
                      <a:headEnd type="none" w="med" len="med"/>
                      <a:tailEnd type="none" w="med" len="med"/>
                    </a:lnR>
                    <a:lnT w="12700" cap="flat" cmpd="sng" algn="ctr">
                      <a:solidFill>
                        <a:srgbClr val="514D47"/>
                      </a:solidFill>
                      <a:prstDash val="solid"/>
                      <a:round/>
                      <a:headEnd type="none" w="med" len="med"/>
                      <a:tailEnd type="none" w="med" len="med"/>
                    </a:lnT>
                    <a:lnB w="12700" cap="flat" cmpd="sng" algn="ctr">
                      <a:solidFill>
                        <a:srgbClr val="514D47"/>
                      </a:solidFill>
                      <a:prstDash val="solid"/>
                      <a:round/>
                      <a:headEnd type="none" w="med" len="med"/>
                      <a:tailEnd type="none" w="med" len="med"/>
                    </a:lnB>
                    <a:solidFill>
                      <a:srgbClr val="E5E5E5"/>
                    </a:solidFill>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5448"/>
            <a:ext cx="9144000" cy="1252728"/>
          </a:xfrm>
        </p:spPr>
        <p:txBody>
          <a:bodyPr>
            <a:noAutofit/>
          </a:bodyPr>
          <a:lstStyle/>
          <a:p>
            <a:r>
              <a:rPr lang="en-US" sz="3600" dirty="0" smtClean="0"/>
              <a:t>1) </a:t>
            </a:r>
            <a:r>
              <a:rPr lang="en-US" sz="3600" dirty="0" smtClean="0"/>
              <a:t>I do not want you to be uninformed (1-3)</a:t>
            </a:r>
            <a:br>
              <a:rPr lang="en-US" sz="3600" dirty="0" smtClean="0"/>
            </a:br>
            <a:endParaRPr lang="en-US" sz="3200" dirty="0"/>
          </a:p>
        </p:txBody>
      </p:sp>
      <p:sp>
        <p:nvSpPr>
          <p:cNvPr id="3" name="Content Placeholder 2"/>
          <p:cNvSpPr>
            <a:spLocks noGrp="1"/>
          </p:cNvSpPr>
          <p:nvPr>
            <p:ph idx="1"/>
          </p:nvPr>
        </p:nvSpPr>
        <p:spPr>
          <a:xfrm>
            <a:off x="0" y="1447801"/>
            <a:ext cx="9144000" cy="5410200"/>
          </a:xfrm>
        </p:spPr>
        <p:txBody>
          <a:bodyPr/>
          <a:lstStyle/>
          <a:p>
            <a:pPr marL="925830" lvl="1" indent="-514350">
              <a:buNone/>
            </a:pPr>
            <a:r>
              <a:rPr lang="en-US" dirty="0" smtClean="0"/>
              <a:t>1 </a:t>
            </a:r>
            <a:r>
              <a:rPr lang="en-US" dirty="0" smtClean="0"/>
              <a:t>Corinthians 2:14 (ESV) </a:t>
            </a:r>
            <a:r>
              <a:rPr lang="en-US" b="1" baseline="30000" dirty="0" smtClean="0"/>
              <a:t> </a:t>
            </a:r>
            <a:r>
              <a:rPr lang="en-US" dirty="0" smtClean="0"/>
              <a:t>The natural person does not accept the things of the Spirit of God, for they are folly to him, and he is not able to understand them because they are spiritually discerned. </a:t>
            </a:r>
            <a:endParaRPr lang="en-US" dirty="0" smtClean="0"/>
          </a:p>
          <a:p>
            <a:pPr marL="925830" lvl="1" indent="-514350">
              <a:buNone/>
            </a:pPr>
            <a:endParaRPr lang="en-US" dirty="0" smtClean="0"/>
          </a:p>
          <a:p>
            <a:pPr>
              <a:buNone/>
            </a:pPr>
            <a:r>
              <a:rPr lang="en-US" sz="2800" dirty="0" smtClean="0"/>
              <a:t>    1 </a:t>
            </a:r>
            <a:r>
              <a:rPr lang="en-US" sz="2800" dirty="0" smtClean="0"/>
              <a:t>Corinthians 1:4 (ESV) </a:t>
            </a:r>
            <a:r>
              <a:rPr lang="en-US" sz="2800" b="1" baseline="30000" dirty="0" smtClean="0"/>
              <a:t> </a:t>
            </a:r>
            <a:r>
              <a:rPr lang="en-US" sz="2800" dirty="0" smtClean="0"/>
              <a:t>I give thanks to my God </a:t>
            </a:r>
            <a:r>
              <a:rPr lang="en-US" sz="2800" dirty="0" smtClean="0"/>
              <a:t>always     for </a:t>
            </a:r>
            <a:r>
              <a:rPr lang="en-US" sz="2800" dirty="0" smtClean="0"/>
              <a:t>you because of the grace of God that was given you in Christ Jesus, </a:t>
            </a:r>
            <a:endParaRPr lang="en-US" sz="2800" dirty="0" smtClean="0"/>
          </a:p>
          <a:p>
            <a:pPr>
              <a:buNone/>
            </a:pPr>
            <a:endParaRPr lang="en-US" sz="2800" dirty="0" smtClean="0"/>
          </a:p>
          <a:p>
            <a:pPr>
              <a:buNone/>
            </a:pPr>
            <a:r>
              <a:rPr lang="en-US" dirty="0" smtClean="0"/>
              <a:t>DA Carson </a:t>
            </a:r>
            <a:r>
              <a:rPr lang="en-US" dirty="0" smtClean="0"/>
              <a:t> </a:t>
            </a:r>
            <a:r>
              <a:rPr lang="en-US" dirty="0" smtClean="0"/>
              <a:t>“spiritual gifts can also be translated grace gifts”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Father, Son, and Spirit (4-6)</a:t>
            </a:r>
            <a:br>
              <a:rPr lang="en-US" dirty="0" smtClean="0"/>
            </a:br>
            <a:endParaRPr lang="en-US" dirty="0"/>
          </a:p>
        </p:txBody>
      </p:sp>
      <p:sp>
        <p:nvSpPr>
          <p:cNvPr id="3" name="Content Placeholder 2"/>
          <p:cNvSpPr>
            <a:spLocks noGrp="1"/>
          </p:cNvSpPr>
          <p:nvPr>
            <p:ph idx="1"/>
          </p:nvPr>
        </p:nvSpPr>
        <p:spPr>
          <a:xfrm>
            <a:off x="0" y="1524000"/>
            <a:ext cx="9144000" cy="5334001"/>
          </a:xfrm>
        </p:spPr>
        <p:txBody>
          <a:bodyPr/>
          <a:lstStyle/>
          <a:p>
            <a:pPr lvl="0"/>
            <a:r>
              <a:rPr lang="en-US" b="1" dirty="0" smtClean="0"/>
              <a:t>Trinitarian Reference </a:t>
            </a:r>
            <a:endParaRPr lang="en-US" b="1" dirty="0" smtClean="0"/>
          </a:p>
          <a:p>
            <a:pPr>
              <a:buNone/>
            </a:pPr>
            <a:r>
              <a:rPr lang="en-US" b="1" dirty="0" smtClean="0"/>
              <a:t>  </a:t>
            </a:r>
            <a:r>
              <a:rPr lang="en-US" dirty="0" smtClean="0"/>
              <a:t>The most common pattern in the NT Epistles is to refer to God the Father with the word “God” and to refer to God the Son with the word “Lord”.</a:t>
            </a:r>
          </a:p>
          <a:p>
            <a:r>
              <a:rPr lang="en-US" b="1" dirty="0" smtClean="0"/>
              <a:t>Gifts , Service, and Activities</a:t>
            </a:r>
          </a:p>
          <a:p>
            <a:pPr>
              <a:buNone/>
            </a:pPr>
            <a:r>
              <a:rPr lang="en-US" dirty="0" smtClean="0"/>
              <a:t>  There </a:t>
            </a:r>
            <a:r>
              <a:rPr lang="en-US" dirty="0" smtClean="0"/>
              <a:t>are varieties of gifts (Verse 4) are, literally, </a:t>
            </a:r>
            <a:r>
              <a:rPr lang="en-US" i="1" dirty="0" smtClean="0"/>
              <a:t>charismata</a:t>
            </a:r>
            <a:r>
              <a:rPr lang="en-US" dirty="0" smtClean="0"/>
              <a:t> – gifts of grace. </a:t>
            </a:r>
            <a:endParaRPr lang="en-US" dirty="0" smtClean="0"/>
          </a:p>
          <a:p>
            <a:pPr>
              <a:buNone/>
            </a:pPr>
            <a:r>
              <a:rPr lang="en-US" dirty="0" smtClean="0"/>
              <a:t>  There </a:t>
            </a:r>
            <a:r>
              <a:rPr lang="en-US" dirty="0" smtClean="0"/>
              <a:t>are varieties of service (verse 5), or </a:t>
            </a:r>
            <a:r>
              <a:rPr lang="en-US" i="1" dirty="0" err="1" smtClean="0"/>
              <a:t>diakonia</a:t>
            </a:r>
            <a:r>
              <a:rPr lang="en-US" dirty="0" smtClean="0"/>
              <a:t>, refers to the way in which God-given abilities are to be used</a:t>
            </a:r>
            <a:r>
              <a:rPr lang="en-US" dirty="0" smtClean="0"/>
              <a:t>. To be a servant.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ox(in)">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Manifestation Of The </a:t>
            </a:r>
            <a:r>
              <a:rPr lang="en-US" dirty="0" smtClean="0"/>
              <a:t>Spirit (7-11)</a:t>
            </a:r>
            <a:endParaRPr lang="en-US" dirty="0"/>
          </a:p>
        </p:txBody>
      </p:sp>
      <p:sp>
        <p:nvSpPr>
          <p:cNvPr id="3" name="Content Placeholder 2"/>
          <p:cNvSpPr>
            <a:spLocks noGrp="1"/>
          </p:cNvSpPr>
          <p:nvPr>
            <p:ph idx="1"/>
          </p:nvPr>
        </p:nvSpPr>
        <p:spPr>
          <a:xfrm>
            <a:off x="0" y="1447801"/>
            <a:ext cx="8991600" cy="5257800"/>
          </a:xfrm>
        </p:spPr>
        <p:txBody>
          <a:bodyPr/>
          <a:lstStyle/>
          <a:p>
            <a:pPr lvl="0">
              <a:buFont typeface="Wingdings" pitchFamily="2" charset="2"/>
              <a:buChar char="§"/>
            </a:pPr>
            <a:r>
              <a:rPr lang="en-US" b="1" dirty="0" smtClean="0"/>
              <a:t>All Christians Receive a Spiritual Gift </a:t>
            </a:r>
            <a:endParaRPr lang="en-US" dirty="0" smtClean="0"/>
          </a:p>
          <a:p>
            <a:pPr>
              <a:buNone/>
            </a:pPr>
            <a:r>
              <a:rPr lang="en-US" dirty="0" smtClean="0"/>
              <a:t>Just as the Holy Spirit indwells every </a:t>
            </a:r>
            <a:r>
              <a:rPr lang="en-US" dirty="0" smtClean="0"/>
              <a:t>believer (Romans 8:9), </a:t>
            </a:r>
            <a:r>
              <a:rPr lang="en-US" dirty="0" smtClean="0"/>
              <a:t>so he will reveal himself to be present; and he will appear in a variety of ways</a:t>
            </a:r>
            <a:r>
              <a:rPr lang="en-US" dirty="0" smtClean="0"/>
              <a:t>.</a:t>
            </a:r>
          </a:p>
          <a:p>
            <a:pPr>
              <a:buNone/>
            </a:pPr>
            <a:r>
              <a:rPr lang="en-US" dirty="0" smtClean="0"/>
              <a:t>  </a:t>
            </a:r>
            <a:endParaRPr lang="en-US" dirty="0" smtClean="0"/>
          </a:p>
          <a:p>
            <a:pPr lvl="0">
              <a:buFont typeface="Wingdings" pitchFamily="2" charset="2"/>
              <a:buChar char="§"/>
            </a:pPr>
            <a:r>
              <a:rPr lang="en-US" b="1" dirty="0" smtClean="0"/>
              <a:t>The Common Good</a:t>
            </a:r>
            <a:endParaRPr lang="en-US" dirty="0" smtClean="0"/>
          </a:p>
          <a:p>
            <a:pPr>
              <a:buNone/>
            </a:pPr>
            <a:r>
              <a:rPr lang="en-US" dirty="0" smtClean="0"/>
              <a:t>If we don’t look any </a:t>
            </a:r>
            <a:r>
              <a:rPr lang="en-US" dirty="0" smtClean="0"/>
              <a:t>farther </a:t>
            </a:r>
            <a:r>
              <a:rPr lang="en-US" dirty="0" smtClean="0"/>
              <a:t>than our own personal satisfaction then our gifts are completely wasted. We have to look past ourselves.</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Manifestation Of The Spirit (7-11)</a:t>
            </a:r>
            <a:endParaRPr lang="en-US" dirty="0"/>
          </a:p>
        </p:txBody>
      </p:sp>
      <p:sp>
        <p:nvSpPr>
          <p:cNvPr id="3" name="Content Placeholder 2"/>
          <p:cNvSpPr>
            <a:spLocks noGrp="1"/>
          </p:cNvSpPr>
          <p:nvPr>
            <p:ph idx="1"/>
          </p:nvPr>
        </p:nvSpPr>
        <p:spPr>
          <a:xfrm>
            <a:off x="0" y="1524001"/>
            <a:ext cx="9067800" cy="5334000"/>
          </a:xfrm>
        </p:spPr>
        <p:txBody>
          <a:bodyPr>
            <a:normAutofit lnSpcReduction="10000"/>
          </a:bodyPr>
          <a:lstStyle/>
          <a:p>
            <a:pPr lvl="0">
              <a:buNone/>
            </a:pPr>
            <a:r>
              <a:rPr lang="en-US" b="1" dirty="0" smtClean="0"/>
              <a:t>1. The </a:t>
            </a:r>
            <a:r>
              <a:rPr lang="en-US" b="1" dirty="0" smtClean="0"/>
              <a:t>Utterance of Wisdom (verse 8</a:t>
            </a:r>
            <a:r>
              <a:rPr lang="en-US" b="1" dirty="0" smtClean="0"/>
              <a:t>)</a:t>
            </a:r>
          </a:p>
          <a:p>
            <a:pPr>
              <a:buNone/>
            </a:pPr>
            <a:r>
              <a:rPr lang="en-US" dirty="0" smtClean="0"/>
              <a:t>1 Corinthians 1:23–24 </a:t>
            </a:r>
            <a:r>
              <a:rPr lang="en-US" dirty="0" smtClean="0"/>
              <a:t> </a:t>
            </a:r>
            <a:r>
              <a:rPr lang="en-US" b="1" baseline="30000" dirty="0" smtClean="0"/>
              <a:t>23 </a:t>
            </a:r>
            <a:r>
              <a:rPr lang="en-US" dirty="0" smtClean="0"/>
              <a:t>but we preach Christ crucified, a stumbling block to Jews and folly to Gentiles, </a:t>
            </a:r>
            <a:r>
              <a:rPr lang="en-US" b="1" baseline="30000" dirty="0" smtClean="0"/>
              <a:t>24 </a:t>
            </a:r>
            <a:r>
              <a:rPr lang="en-US" dirty="0" smtClean="0"/>
              <a:t>but to those who are called, both Jews and Greeks, Christ the power of God and the wisdom of God. </a:t>
            </a:r>
          </a:p>
          <a:p>
            <a:pPr lvl="0">
              <a:buNone/>
            </a:pPr>
            <a:r>
              <a:rPr lang="en-US" b="1" dirty="0" smtClean="0"/>
              <a:t>2. The </a:t>
            </a:r>
            <a:r>
              <a:rPr lang="en-US" b="1" dirty="0" smtClean="0"/>
              <a:t>Utterance of Knowledge (verse 8)</a:t>
            </a:r>
            <a:endParaRPr lang="en-US" dirty="0" smtClean="0"/>
          </a:p>
          <a:p>
            <a:pPr>
              <a:buNone/>
            </a:pPr>
            <a:r>
              <a:rPr lang="en-US" dirty="0" smtClean="0"/>
              <a:t>1 Corinthians 10:31 </a:t>
            </a:r>
            <a:r>
              <a:rPr lang="en-US" b="1" baseline="30000" dirty="0" smtClean="0"/>
              <a:t> </a:t>
            </a:r>
            <a:r>
              <a:rPr lang="en-US" dirty="0" smtClean="0"/>
              <a:t>So, whether you eat or drink, or whatever you do, do all to the glory of God. </a:t>
            </a:r>
            <a:endParaRPr lang="en-US" dirty="0" smtClean="0"/>
          </a:p>
          <a:p>
            <a:pPr>
              <a:buNone/>
            </a:pPr>
            <a:r>
              <a:rPr lang="en-US" dirty="0" smtClean="0"/>
              <a:t>1 Corinthians 11:1 </a:t>
            </a:r>
            <a:r>
              <a:rPr lang="en-US" dirty="0" smtClean="0"/>
              <a:t>Be </a:t>
            </a:r>
            <a:r>
              <a:rPr lang="en-US" dirty="0" smtClean="0"/>
              <a:t>imitators of me, as I am of Christ. </a:t>
            </a:r>
          </a:p>
          <a:p>
            <a:pPr>
              <a:buNone/>
            </a:pP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3.  The Manifestation Of The Spirit (7-11)</a:t>
            </a:r>
            <a:endParaRPr lang="en-US" dirty="0"/>
          </a:p>
        </p:txBody>
      </p:sp>
      <p:sp>
        <p:nvSpPr>
          <p:cNvPr id="3" name="Content Placeholder 2"/>
          <p:cNvSpPr>
            <a:spLocks noGrp="1"/>
          </p:cNvSpPr>
          <p:nvPr>
            <p:ph idx="1"/>
          </p:nvPr>
        </p:nvSpPr>
        <p:spPr>
          <a:xfrm>
            <a:off x="0" y="1524001"/>
            <a:ext cx="9144000" cy="5181600"/>
          </a:xfrm>
        </p:spPr>
        <p:txBody>
          <a:bodyPr/>
          <a:lstStyle/>
          <a:p>
            <a:pPr lvl="0">
              <a:buNone/>
            </a:pPr>
            <a:r>
              <a:rPr lang="en-US" b="1" dirty="0" smtClean="0"/>
              <a:t>3. The </a:t>
            </a:r>
            <a:r>
              <a:rPr lang="en-US" b="1" dirty="0" smtClean="0"/>
              <a:t>Gift of Faith (verse 9</a:t>
            </a:r>
            <a:r>
              <a:rPr lang="en-US" b="1" dirty="0" smtClean="0"/>
              <a:t>)</a:t>
            </a:r>
          </a:p>
          <a:p>
            <a:pPr>
              <a:buNone/>
            </a:pPr>
            <a:r>
              <a:rPr lang="en-US" dirty="0" smtClean="0"/>
              <a:t>All believers have the gift of faith at conversion, but verse 9 seems to say that there is another gift of faith that would be needed in especially difficult circumstances.</a:t>
            </a:r>
          </a:p>
          <a:p>
            <a:pPr lvl="0">
              <a:buNone/>
            </a:pPr>
            <a:r>
              <a:rPr lang="en-US" b="1" dirty="0" smtClean="0"/>
              <a:t>4. Gifts </a:t>
            </a:r>
            <a:r>
              <a:rPr lang="en-US" b="1" dirty="0" smtClean="0"/>
              <a:t>of Healing (verse 9</a:t>
            </a:r>
            <a:r>
              <a:rPr lang="en-US" b="1" dirty="0" smtClean="0"/>
              <a:t>)</a:t>
            </a:r>
          </a:p>
          <a:p>
            <a:pPr>
              <a:buNone/>
            </a:pPr>
            <a:r>
              <a:rPr lang="en-US" dirty="0" smtClean="0"/>
              <a:t>We can see that Jesus, Paul and the rest of the early church lived in regular expectation that God would heal the people’s physical bodies.</a:t>
            </a:r>
          </a:p>
          <a:p>
            <a:pPr lvl="0"/>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Manifestation Of The Spirit (7-11)</a:t>
            </a:r>
            <a:endParaRPr lang="en-US" dirty="0"/>
          </a:p>
        </p:txBody>
      </p:sp>
      <p:sp>
        <p:nvSpPr>
          <p:cNvPr id="3" name="Content Placeholder 2"/>
          <p:cNvSpPr>
            <a:spLocks noGrp="1"/>
          </p:cNvSpPr>
          <p:nvPr>
            <p:ph idx="1"/>
          </p:nvPr>
        </p:nvSpPr>
        <p:spPr/>
        <p:txBody>
          <a:bodyPr/>
          <a:lstStyle/>
          <a:p>
            <a:pPr>
              <a:buNone/>
            </a:pPr>
            <a:r>
              <a:rPr lang="en-US" b="1" dirty="0" smtClean="0"/>
              <a:t>5. The Working of Miracles (verse 10)</a:t>
            </a:r>
            <a:endParaRPr lang="en-US" dirty="0" smtClean="0"/>
          </a:p>
          <a:p>
            <a:pPr>
              <a:buNone/>
            </a:pPr>
            <a:r>
              <a:rPr lang="en-US" dirty="0" smtClean="0"/>
              <a:t>Probably the ability to work various kinds of miracles, including healing</a:t>
            </a:r>
            <a:r>
              <a:rPr lang="en-US" dirty="0" smtClean="0"/>
              <a:t>.</a:t>
            </a:r>
          </a:p>
          <a:p>
            <a:pPr>
              <a:buNone/>
            </a:pPr>
            <a:endParaRPr lang="en-US" dirty="0" smtClean="0"/>
          </a:p>
          <a:p>
            <a:pPr>
              <a:buNone/>
            </a:pPr>
            <a:r>
              <a:rPr lang="en-US" b="1" dirty="0" smtClean="0"/>
              <a:t>6. Prophesy (verse 10</a:t>
            </a:r>
            <a:r>
              <a:rPr lang="en-US" b="1" dirty="0" smtClean="0"/>
              <a:t>)</a:t>
            </a:r>
          </a:p>
          <a:p>
            <a:pPr>
              <a:buNone/>
            </a:pPr>
            <a:r>
              <a:rPr lang="en-US" dirty="0" smtClean="0"/>
              <a:t>Speech that reports something that God spontaneously brings to mind or reveals to the speaker.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829</TotalTime>
  <Words>542</Words>
  <Application>Microsoft Office PowerPoint</Application>
  <PresentationFormat>On-screen Show (4:3)</PresentationFormat>
  <Paragraphs>102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Now Concerning Spiritual Gifts</vt:lpstr>
      <vt:lpstr>Outline </vt:lpstr>
      <vt:lpstr>Slide 3</vt:lpstr>
      <vt:lpstr>1) I do not want you to be uninformed (1-3) </vt:lpstr>
      <vt:lpstr>2. Father, Son, and Spirit (4-6) </vt:lpstr>
      <vt:lpstr>3.  The Manifestation Of The Spirit (7-11)</vt:lpstr>
      <vt:lpstr>3.  The Manifestation Of The Spirit (7-11)</vt:lpstr>
      <vt:lpstr>3.  The Manifestation Of The Spirit (7-11)</vt:lpstr>
      <vt:lpstr>3.  The Manifestation Of The Spirit (7-11)</vt:lpstr>
      <vt:lpstr>3.  The Manifestation Of The Spirit (7-11)</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Now Concerning Spiritual Gifts</dc:title>
  <dc:creator>Garth</dc:creator>
  <cp:lastModifiedBy>Garth</cp:lastModifiedBy>
  <cp:revision>74</cp:revision>
  <dcterms:created xsi:type="dcterms:W3CDTF">2017-08-05T15:35:13Z</dcterms:created>
  <dcterms:modified xsi:type="dcterms:W3CDTF">2017-08-06T05:25:12Z</dcterms:modified>
</cp:coreProperties>
</file>